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 id="2147483744" r:id="rId3"/>
  </p:sldMasterIdLst>
  <p:notesMasterIdLst>
    <p:notesMasterId r:id="rId11"/>
  </p:notesMasterIdLst>
  <p:handoutMasterIdLst>
    <p:handoutMasterId r:id="rId12"/>
  </p:handoutMasterIdLst>
  <p:sldIdLst>
    <p:sldId id="309" r:id="rId4"/>
    <p:sldId id="316" r:id="rId5"/>
    <p:sldId id="326" r:id="rId6"/>
    <p:sldId id="327" r:id="rId7"/>
    <p:sldId id="328" r:id="rId8"/>
    <p:sldId id="329" r:id="rId9"/>
    <p:sldId id="330" r:id="rId1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47" autoAdjust="0"/>
    <p:restoredTop sz="96023" autoAdjust="0"/>
  </p:normalViewPr>
  <p:slideViewPr>
    <p:cSldViewPr snapToGrid="0" showGuides="1">
      <p:cViewPr varScale="1">
        <p:scale>
          <a:sx n="62" d="100"/>
          <a:sy n="62" d="100"/>
        </p:scale>
        <p:origin x="1114"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785143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2A53DDF1-3B08-4200-BA81-70B0E47A4D16}" type="slidenum">
              <a:rPr lang="en-US" altLang="en-US">
                <a:solidFill>
                  <a:srgbClr val="000000"/>
                </a:solidFill>
              </a:rPr>
              <a:pPr/>
              <a:t>3</a:t>
            </a:fld>
            <a:endParaRPr lang="en-US" altLang="en-US">
              <a:solidFill>
                <a:srgbClr val="000000"/>
              </a:solidFill>
            </a:endParaRPr>
          </a:p>
        </p:txBody>
      </p:sp>
      <p:sp>
        <p:nvSpPr>
          <p:cNvPr id="858114"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071413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2183F02B-7EC5-4229-9AE7-C8BB0A7F6FBD}" type="slidenum">
              <a:rPr lang="en-US" altLang="en-US">
                <a:solidFill>
                  <a:srgbClr val="000000"/>
                </a:solidFill>
              </a:rPr>
              <a:pPr/>
              <a:t>4</a:t>
            </a:fld>
            <a:endParaRPr lang="en-US" altLang="en-US">
              <a:solidFill>
                <a:srgbClr val="000000"/>
              </a:solidFill>
            </a:endParaRPr>
          </a:p>
        </p:txBody>
      </p:sp>
      <p:sp>
        <p:nvSpPr>
          <p:cNvPr id="860162"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454613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7F879DD4-6BF6-4AE4-B592-906067B5BB63}" type="slidenum">
              <a:rPr lang="en-US" altLang="en-US">
                <a:solidFill>
                  <a:srgbClr val="000000"/>
                </a:solidFill>
              </a:rPr>
              <a:pPr/>
              <a:t>5</a:t>
            </a:fld>
            <a:endParaRPr lang="en-US" altLang="en-US">
              <a:solidFill>
                <a:srgbClr val="000000"/>
              </a:solidFill>
            </a:endParaRPr>
          </a:p>
        </p:txBody>
      </p:sp>
      <p:sp>
        <p:nvSpPr>
          <p:cNvPr id="948226"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352504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479C8EC3-0C63-4D38-942A-AFE18FABA73C}" type="slidenum">
              <a:rPr lang="en-US" altLang="en-US">
                <a:solidFill>
                  <a:srgbClr val="000000"/>
                </a:solidFill>
              </a:rPr>
              <a:pPr/>
              <a:t>6</a:t>
            </a:fld>
            <a:endParaRPr lang="en-US" altLang="en-US">
              <a:solidFill>
                <a:srgbClr val="000000"/>
              </a:solidFill>
            </a:endParaRPr>
          </a:p>
        </p:txBody>
      </p:sp>
      <p:sp>
        <p:nvSpPr>
          <p:cNvPr id="951298" name="Rectangle 1026"/>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40210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43B63F89-E9BD-43C6-AEB5-7F5B150B9EFD}" type="slidenum">
              <a:rPr lang="en-US" altLang="en-US">
                <a:solidFill>
                  <a:srgbClr val="000000"/>
                </a:solidFill>
              </a:rPr>
              <a:pPr/>
              <a:t>7</a:t>
            </a:fld>
            <a:endParaRPr lang="en-US" altLang="en-US">
              <a:solidFill>
                <a:srgbClr val="000000"/>
              </a:solidFill>
            </a:endParaRPr>
          </a:p>
        </p:txBody>
      </p:sp>
      <p:sp>
        <p:nvSpPr>
          <p:cNvPr id="965634" name="Rectangle 2"/>
          <p:cNvSpPr>
            <a:spLocks noGrp="1" noRot="1" noChangeAspect="1" noChangeArrowheads="1" noTextEdit="1"/>
          </p:cNvSpPr>
          <p:nvPr>
            <p:ph type="sldImg"/>
          </p:nvPr>
        </p:nvSpPr>
        <p:spPr>
          <a:xfrm>
            <a:off x="2028825" y="617538"/>
            <a:ext cx="2874963" cy="215582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614594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1237984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HEX_IMAGE.jpg"/>
          <p:cNvPicPr>
            <a:picLocks noChangeAspect="1"/>
          </p:cNvPicPr>
          <p:nvPr userDrawn="1"/>
        </p:nvPicPr>
        <p:blipFill rotWithShape="1">
          <a:blip r:embed="rId2" cstate="screen">
            <a:extLst>
              <a:ext uri="{28A0092B-C50C-407E-A947-70E740481C1C}">
                <a14:useLocalDpi xmlns:a14="http://schemas.microsoft.com/office/drawing/2010/main"/>
              </a:ext>
            </a:extLst>
          </a:blip>
          <a:srcRect b="531"/>
          <a:stretch/>
        </p:blipFill>
        <p:spPr>
          <a:xfrm>
            <a:off x="0" y="8234"/>
            <a:ext cx="9144000" cy="6303665"/>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rgbClr val="A4A4A4"/>
                </a:solidFill>
                <a:latin typeface="Arial" panose="020B0604020202020204" pitchFamily="34" charset="0"/>
                <a:cs typeface="Arial" panose="020B0604020202020204" pitchFamily="34" charset="0"/>
              </a:rPr>
              <a:t>Software Engineering Institute</a:t>
            </a:r>
          </a:p>
          <a:p>
            <a:r>
              <a:rPr lang="en-US" sz="1100" dirty="0">
                <a:solidFill>
                  <a:srgbClr val="A4A4A4"/>
                </a:solidFill>
                <a:latin typeface="Arial" panose="020B0604020202020204" pitchFamily="34" charset="0"/>
                <a:cs typeface="Arial" panose="020B0604020202020204" pitchFamily="34" charset="0"/>
              </a:rPr>
              <a:t>Carnegie Mellon University</a:t>
            </a:r>
          </a:p>
          <a:p>
            <a:r>
              <a:rPr lang="en-US" sz="1100" dirty="0">
                <a:solidFill>
                  <a:srgbClr val="A4A4A4"/>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734268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774853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624510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2453619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000790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778190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8537981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8937781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7276754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270395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45883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591676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075823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8088061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87556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0960341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6722634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5739359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9075229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3952914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591747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000923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7133030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7880104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558113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7018355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9692797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522274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6" Type="http://schemas.openxmlformats.org/officeDocument/2006/relationships/image" Target="../media/image1.emf"/><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Logic Template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rgbClr val="FFFFFF">
                    <a:lumMod val="50000"/>
                  </a:srgbClr>
                </a:solidFill>
              </a:rPr>
              <a:pPr/>
              <a:t>‹#›</a:t>
            </a:fld>
            <a:endParaRPr lang="en-US" sz="1400" dirty="0">
              <a:solidFill>
                <a:srgbClr val="FFFFFF">
                  <a:lumMod val="50000"/>
                </a:srgb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rgbClr val="000000">
                    <a:lumMod val="50000"/>
                    <a:lumOff val="50000"/>
                  </a:srgb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rgbClr val="000000">
                    <a:lumMod val="50000"/>
                    <a:lumOff val="50000"/>
                  </a:srgb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3619459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Logic Template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6987510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image" Target="../media/image8.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image" Target="../media/image9.emf"/><Relationship Id="rId5" Type="http://schemas.openxmlformats.org/officeDocument/2006/relationships/oleObject" Target="../embeddings/oleObject2.bin"/><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16 – Logic Specification </a:t>
            </a:r>
            <a:br>
              <a:rPr lang="en-US" dirty="0"/>
            </a:br>
            <a:r>
              <a:rPr lang="en-US" dirty="0"/>
              <a:t>Template</a:t>
            </a:r>
          </a:p>
        </p:txBody>
      </p:sp>
    </p:spTree>
    <p:extLst>
      <p:ext uri="{BB962C8B-B14F-4D97-AF65-F5344CB8AC3E}">
        <p14:creationId xmlns:p14="http://schemas.microsoft.com/office/powerpoint/2010/main" val="1830846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0" name="Rectangle 2"/>
          <p:cNvSpPr>
            <a:spLocks noGrp="1" noChangeArrowheads="1"/>
          </p:cNvSpPr>
          <p:nvPr>
            <p:ph type="title"/>
          </p:nvPr>
        </p:nvSpPr>
        <p:spPr>
          <a:xfrm>
            <a:off x="334292" y="251535"/>
            <a:ext cx="7133307" cy="475059"/>
          </a:xfrm>
          <a:noFill/>
          <a:ln/>
        </p:spPr>
        <p:txBody>
          <a:bodyPr vert="horz" wrap="square" lIns="86916" tIns="42863" rIns="86916" bIns="42863" numCol="1" rtlCol="0" anchor="ctr" anchorCtr="0" compatLnSpc="1">
            <a:prstTxWarp prst="textNoShape">
              <a:avLst/>
            </a:prstTxWarp>
            <a:noAutofit/>
          </a:bodyPr>
          <a:lstStyle/>
          <a:p>
            <a:r>
              <a:rPr lang="en-US" altLang="en-US" dirty="0"/>
              <a:t>Logic Specification Template -1</a:t>
            </a:r>
          </a:p>
        </p:txBody>
      </p:sp>
      <p:sp>
        <p:nvSpPr>
          <p:cNvPr id="857091" name="Rectangle 3"/>
          <p:cNvSpPr>
            <a:spLocks noGrp="1" noChangeArrowheads="1"/>
          </p:cNvSpPr>
          <p:nvPr>
            <p:ph type="body" idx="1"/>
          </p:nvPr>
        </p:nvSpPr>
        <p:spPr>
          <a:xfrm>
            <a:off x="306168" y="1068172"/>
            <a:ext cx="8364414" cy="3427810"/>
          </a:xfrm>
          <a:noFill/>
          <a:ln/>
        </p:spPr>
        <p:txBody>
          <a:bodyPr vert="horz" wrap="square" lIns="82154" tIns="39291" rIns="82154" bIns="39291" numCol="1" rtlCol="0" anchor="t" anchorCtr="0" compatLnSpc="1">
            <a:prstTxWarp prst="textNoShape">
              <a:avLst/>
            </a:prstTxWarp>
            <a:noAutofit/>
          </a:bodyPr>
          <a:lstStyle/>
          <a:p>
            <a:r>
              <a:rPr lang="en-US" altLang="en-US" dirty="0"/>
              <a:t>The logic specification template precisely defines the program’s internal logic.</a:t>
            </a:r>
          </a:p>
          <a:p>
            <a:endParaRPr lang="en-US" altLang="en-US" dirty="0"/>
          </a:p>
          <a:p>
            <a:r>
              <a:rPr lang="en-US" altLang="en-US" dirty="0"/>
              <a:t>Its objective is to describe the logic in a concise and convenient notation.</a:t>
            </a:r>
          </a:p>
          <a:p>
            <a:pPr lvl="1"/>
            <a:r>
              <a:rPr lang="en-US" altLang="en-US" dirty="0"/>
              <a:t>A pseudocode compatible with the implementation language is often appropriate.</a:t>
            </a:r>
          </a:p>
          <a:p>
            <a:pPr lvl="1"/>
            <a:r>
              <a:rPr lang="en-US" altLang="en-US" dirty="0"/>
              <a:t>Formal notation is also appropriate.</a:t>
            </a:r>
          </a:p>
          <a:p>
            <a:pPr lvl="1"/>
            <a:r>
              <a:rPr lang="en-US" altLang="en-US" dirty="0"/>
              <a:t>Both the designers and the implementers must be familiar with the notation used.</a:t>
            </a:r>
          </a:p>
        </p:txBody>
      </p:sp>
      <p:pic>
        <p:nvPicPr>
          <p:cNvPr id="857103" name="Picture 15" descr="I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10537" y="16141"/>
            <a:ext cx="1033463"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3089651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138" name="Rectangle 2"/>
          <p:cNvSpPr>
            <a:spLocks noGrp="1" noChangeArrowheads="1"/>
          </p:cNvSpPr>
          <p:nvPr>
            <p:ph type="title"/>
          </p:nvPr>
        </p:nvSpPr>
        <p:spPr>
          <a:xfrm>
            <a:off x="298071" y="179109"/>
            <a:ext cx="7270625" cy="475059"/>
          </a:xfrm>
          <a:noFill/>
          <a:ln/>
        </p:spPr>
        <p:txBody>
          <a:bodyPr vert="horz" wrap="square" lIns="86916" tIns="42863" rIns="86916" bIns="42863" numCol="1" rtlCol="0" anchor="ctr" anchorCtr="0" compatLnSpc="1">
            <a:prstTxWarp prst="textNoShape">
              <a:avLst/>
            </a:prstTxWarp>
            <a:noAutofit/>
          </a:bodyPr>
          <a:lstStyle/>
          <a:p>
            <a:r>
              <a:rPr lang="en-US" altLang="en-US" dirty="0"/>
              <a:t>Logic Specification Template -2</a:t>
            </a:r>
          </a:p>
        </p:txBody>
      </p:sp>
      <p:sp>
        <p:nvSpPr>
          <p:cNvPr id="859139" name="Rectangle 3"/>
          <p:cNvSpPr>
            <a:spLocks noGrp="1" noChangeArrowheads="1"/>
          </p:cNvSpPr>
          <p:nvPr>
            <p:ph type="body" idx="1"/>
          </p:nvPr>
        </p:nvSpPr>
        <p:spPr>
          <a:xfrm>
            <a:off x="314740" y="1042918"/>
            <a:ext cx="8410160" cy="3427810"/>
          </a:xfrm>
          <a:noFill/>
          <a:ln/>
        </p:spPr>
        <p:txBody>
          <a:bodyPr vert="horz" wrap="square" lIns="82154" tIns="39291" rIns="82154" bIns="39291" numCol="1" rtlCol="0" anchor="t" anchorCtr="0" compatLnSpc="1">
            <a:prstTxWarp prst="textNoShape">
              <a:avLst/>
            </a:prstTxWarp>
            <a:noAutofit/>
          </a:bodyPr>
          <a:lstStyle/>
          <a:p>
            <a:r>
              <a:rPr lang="en-US" altLang="en-US" dirty="0"/>
              <a:t>The logic specification template should specify</a:t>
            </a:r>
          </a:p>
          <a:p>
            <a:pPr lvl="1"/>
            <a:r>
              <a:rPr lang="en-US" altLang="en-US" dirty="0"/>
              <a:t>the logic for each item or method, each part and class, and the overall program</a:t>
            </a:r>
          </a:p>
          <a:p>
            <a:pPr lvl="1"/>
            <a:r>
              <a:rPr lang="en-US" altLang="en-US" dirty="0"/>
              <a:t>the precise call to each program, part, or method </a:t>
            </a:r>
          </a:p>
          <a:p>
            <a:pPr lvl="1"/>
            <a:r>
              <a:rPr lang="en-US" altLang="en-US" dirty="0"/>
              <a:t>any external references</a:t>
            </a:r>
          </a:p>
          <a:p>
            <a:pPr lvl="1"/>
            <a:r>
              <a:rPr lang="en-US" altLang="en-US" dirty="0"/>
              <a:t>special data types and data definitions</a:t>
            </a:r>
          </a:p>
        </p:txBody>
      </p:sp>
      <p:pic>
        <p:nvPicPr>
          <p:cNvPr id="859151" name="Picture 15" descr="I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10537" y="0"/>
            <a:ext cx="1033463"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58437299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2" name="Rectangle 2"/>
          <p:cNvSpPr>
            <a:spLocks noGrp="1" noChangeArrowheads="1"/>
          </p:cNvSpPr>
          <p:nvPr>
            <p:ph type="title"/>
          </p:nvPr>
        </p:nvSpPr>
        <p:spPr>
          <a:xfrm>
            <a:off x="285923" y="259626"/>
            <a:ext cx="6225784" cy="421481"/>
          </a:xfrm>
          <a:noFill/>
          <a:ln/>
        </p:spPr>
        <p:txBody>
          <a:bodyPr vert="horz" wrap="square" lIns="86916" tIns="42863" rIns="86916" bIns="42863" numCol="1" rtlCol="0" anchor="ctr" anchorCtr="0" compatLnSpc="1">
            <a:prstTxWarp prst="textNoShape">
              <a:avLst/>
            </a:prstTxWarp>
            <a:noAutofit/>
          </a:bodyPr>
          <a:lstStyle/>
          <a:p>
            <a:r>
              <a:rPr lang="en-US" altLang="en-US" dirty="0"/>
              <a:t>Example Logic Template </a:t>
            </a:r>
          </a:p>
        </p:txBody>
      </p:sp>
      <p:graphicFrame>
        <p:nvGraphicFramePr>
          <p:cNvPr id="947222" name="Object 22"/>
          <p:cNvGraphicFramePr>
            <a:graphicFrameLocks noGrp="1" noChangeAspect="1"/>
          </p:cNvGraphicFramePr>
          <p:nvPr>
            <p:ph idx="1"/>
            <p:extLst>
              <p:ext uri="{D42A27DB-BD31-4B8C-83A1-F6EECF244321}">
                <p14:modId xmlns:p14="http://schemas.microsoft.com/office/powerpoint/2010/main" val="2475010122"/>
              </p:ext>
            </p:extLst>
          </p:nvPr>
        </p:nvGraphicFramePr>
        <p:xfrm>
          <a:off x="293258" y="1087478"/>
          <a:ext cx="6760958" cy="4980395"/>
        </p:xfrm>
        <a:graphic>
          <a:graphicData uri="http://schemas.openxmlformats.org/presentationml/2006/ole">
            <mc:AlternateContent xmlns:mc="http://schemas.openxmlformats.org/markup-compatibility/2006">
              <mc:Choice xmlns:v="urn:schemas-microsoft-com:vml" Requires="v">
                <p:oleObj spid="_x0000_s4112" name="Document" r:id="rId4" imgW="5696786" imgH="4197073" progId="Word.Document.8">
                  <p:embed/>
                </p:oleObj>
              </mc:Choice>
              <mc:Fallback>
                <p:oleObj name="Document" r:id="rId4" imgW="5696786" imgH="419707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258" y="1087478"/>
                        <a:ext cx="6760958" cy="4980395"/>
                      </a:xfrm>
                      <a:prstGeom prst="rect">
                        <a:avLst/>
                      </a:prstGeom>
                      <a:noFill/>
                      <a:ln>
                        <a:noFill/>
                      </a:ln>
                      <a:effectLst/>
                      <a:extLst/>
                    </p:spPr>
                  </p:pic>
                </p:oleObj>
              </mc:Fallback>
            </mc:AlternateContent>
          </a:graphicData>
        </a:graphic>
      </p:graphicFrame>
      <p:pic>
        <p:nvPicPr>
          <p:cNvPr id="947224" name="Picture 24" descr="IS"/>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10537" y="0"/>
            <a:ext cx="1033463"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42421662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0274" name="Rectangle 2"/>
          <p:cNvSpPr>
            <a:spLocks noGrp="1" noChangeArrowheads="1"/>
          </p:cNvSpPr>
          <p:nvPr>
            <p:ph type="title"/>
          </p:nvPr>
        </p:nvSpPr>
        <p:spPr>
          <a:xfrm>
            <a:off x="281156" y="207708"/>
            <a:ext cx="6101537" cy="475059"/>
          </a:xfrm>
          <a:noFill/>
          <a:ln/>
        </p:spPr>
        <p:txBody>
          <a:bodyPr vert="horz" wrap="square" lIns="86916" tIns="42863" rIns="86916" bIns="42863" numCol="1" rtlCol="0" anchor="ctr" anchorCtr="0" compatLnSpc="1">
            <a:prstTxWarp prst="textNoShape">
              <a:avLst/>
            </a:prstTxWarp>
            <a:noAutofit/>
          </a:bodyPr>
          <a:lstStyle/>
          <a:p>
            <a:r>
              <a:rPr lang="en-US" altLang="en-US" dirty="0"/>
              <a:t>Using Pseudocode</a:t>
            </a:r>
          </a:p>
        </p:txBody>
      </p:sp>
      <p:sp>
        <p:nvSpPr>
          <p:cNvPr id="950275" name="Rectangle 3"/>
          <p:cNvSpPr>
            <a:spLocks noGrp="1" noChangeArrowheads="1"/>
          </p:cNvSpPr>
          <p:nvPr>
            <p:ph type="body" idx="1"/>
          </p:nvPr>
        </p:nvSpPr>
        <p:spPr>
          <a:xfrm>
            <a:off x="301396" y="1100567"/>
            <a:ext cx="8423503" cy="3427810"/>
          </a:xfrm>
          <a:noFill/>
          <a:ln/>
        </p:spPr>
        <p:txBody>
          <a:bodyPr vert="horz" wrap="square" lIns="82154" tIns="39291" rIns="82154" bIns="39291" numCol="1" rtlCol="0" anchor="t" anchorCtr="0" compatLnSpc="1">
            <a:prstTxWarp prst="textNoShape">
              <a:avLst/>
            </a:prstTxWarp>
            <a:noAutofit/>
          </a:bodyPr>
          <a:lstStyle/>
          <a:p>
            <a:pPr>
              <a:lnSpc>
                <a:spcPct val="90000"/>
              </a:lnSpc>
            </a:pPr>
            <a:r>
              <a:rPr lang="en-US" altLang="en-US" dirty="0"/>
              <a:t>In producing pseudocode designs, </a:t>
            </a:r>
          </a:p>
          <a:p>
            <a:pPr lvl="1">
              <a:lnSpc>
                <a:spcPct val="90000"/>
              </a:lnSpc>
            </a:pPr>
            <a:r>
              <a:rPr lang="en-US" altLang="en-US" dirty="0"/>
              <a:t>use spoken language </a:t>
            </a:r>
          </a:p>
          <a:p>
            <a:pPr lvl="1">
              <a:lnSpc>
                <a:spcPct val="90000"/>
              </a:lnSpc>
            </a:pPr>
            <a:r>
              <a:rPr lang="en-US" altLang="en-US" dirty="0"/>
              <a:t>where possible, avoid programming constructs</a:t>
            </a:r>
          </a:p>
          <a:p>
            <a:pPr lvl="1">
              <a:lnSpc>
                <a:spcPct val="90000"/>
              </a:lnSpc>
            </a:pPr>
            <a:r>
              <a:rPr lang="en-US" altLang="en-US" dirty="0"/>
              <a:t>where unavoidable, use constructs from the implementation language</a:t>
            </a:r>
          </a:p>
          <a:p>
            <a:pPr lvl="1">
              <a:lnSpc>
                <a:spcPct val="90000"/>
              </a:lnSpc>
            </a:pPr>
            <a:r>
              <a:rPr lang="en-US" altLang="en-US" dirty="0"/>
              <a:t>where the program’s action is clear, make a brief note</a:t>
            </a:r>
          </a:p>
          <a:p>
            <a:pPr lvl="1">
              <a:lnSpc>
                <a:spcPct val="90000"/>
              </a:lnSpc>
            </a:pPr>
            <a:r>
              <a:rPr lang="en-US" altLang="en-US" dirty="0"/>
              <a:t>be more specific about complex constructs, loops, and state-machine structures</a:t>
            </a:r>
          </a:p>
          <a:p>
            <a:pPr>
              <a:lnSpc>
                <a:spcPct val="90000"/>
              </a:lnSpc>
            </a:pPr>
            <a:endParaRPr lang="en-US" altLang="en-US" dirty="0"/>
          </a:p>
          <a:p>
            <a:pPr>
              <a:lnSpc>
                <a:spcPct val="90000"/>
              </a:lnSpc>
            </a:pPr>
            <a:r>
              <a:rPr lang="en-US" altLang="en-US" dirty="0"/>
              <a:t>Consider writing the pseudocode in your development environment.</a:t>
            </a:r>
          </a:p>
          <a:p>
            <a:pPr>
              <a:lnSpc>
                <a:spcPct val="90000"/>
              </a:lnSpc>
            </a:pPr>
            <a:endParaRPr lang="en-US" altLang="en-US" dirty="0"/>
          </a:p>
          <a:p>
            <a:pPr>
              <a:lnSpc>
                <a:spcPct val="90000"/>
              </a:lnSpc>
            </a:pPr>
            <a:r>
              <a:rPr lang="en-US" altLang="en-US" dirty="0"/>
              <a:t>Later, when implementing the program, include the pseudocode in the comments.</a:t>
            </a:r>
          </a:p>
          <a:p>
            <a:pPr>
              <a:lnSpc>
                <a:spcPct val="90000"/>
              </a:lnSpc>
            </a:pPr>
            <a:endParaRPr lang="en-US" altLang="en-US" dirty="0"/>
          </a:p>
        </p:txBody>
      </p:sp>
      <p:pic>
        <p:nvPicPr>
          <p:cNvPr id="950287" name="Picture 15" descr="I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10537" y="0"/>
            <a:ext cx="1033463" cy="738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63767997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610" name="Rectangle 2"/>
          <p:cNvSpPr>
            <a:spLocks noGrp="1" noChangeArrowheads="1"/>
          </p:cNvSpPr>
          <p:nvPr>
            <p:ph type="title"/>
          </p:nvPr>
        </p:nvSpPr>
        <p:spPr>
          <a:xfrm>
            <a:off x="290210" y="187690"/>
            <a:ext cx="6852974" cy="475059"/>
          </a:xfrm>
          <a:noFill/>
          <a:ln/>
        </p:spPr>
        <p:txBody>
          <a:bodyPr vert="horz" wrap="square" lIns="86916" tIns="42863" rIns="86916" bIns="42863" numCol="1" rtlCol="0" anchor="ctr" anchorCtr="0" compatLnSpc="1">
            <a:prstTxWarp prst="textNoShape">
              <a:avLst/>
            </a:prstTxWarp>
            <a:noAutofit/>
          </a:bodyPr>
          <a:lstStyle/>
          <a:p>
            <a:r>
              <a:rPr lang="en-US" altLang="en-US" dirty="0"/>
              <a:t>Logic Template Class Exercise -1 </a:t>
            </a:r>
          </a:p>
        </p:txBody>
      </p:sp>
      <p:sp>
        <p:nvSpPr>
          <p:cNvPr id="964611" name="Rectangle 3"/>
          <p:cNvSpPr>
            <a:spLocks noGrp="1" noChangeArrowheads="1"/>
          </p:cNvSpPr>
          <p:nvPr>
            <p:ph type="body" idx="1"/>
          </p:nvPr>
        </p:nvSpPr>
        <p:spPr>
          <a:xfrm>
            <a:off x="310448" y="1061030"/>
            <a:ext cx="8414451" cy="3427810"/>
          </a:xfrm>
          <a:noFill/>
          <a:ln/>
        </p:spPr>
        <p:txBody>
          <a:bodyPr vert="horz" wrap="square" lIns="82154" tIns="39291" rIns="82154" bIns="39291" numCol="1" rtlCol="0" anchor="t" anchorCtr="0" compatLnSpc="1">
            <a:prstTxWarp prst="textNoShape">
              <a:avLst/>
            </a:prstTxWarp>
            <a:noAutofit/>
          </a:bodyPr>
          <a:lstStyle/>
          <a:p>
            <a:r>
              <a:rPr lang="en-US" altLang="en-US" dirty="0"/>
              <a:t>For this exercise, as a class, we will produce a logic specification template for a function in previous assignment.</a:t>
            </a:r>
          </a:p>
          <a:p>
            <a:endParaRPr lang="en-US" altLang="en-US" dirty="0"/>
          </a:p>
        </p:txBody>
      </p:sp>
      <p:pic>
        <p:nvPicPr>
          <p:cNvPr id="964638" name="Picture 30" descr="I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102844" y="0"/>
            <a:ext cx="1033463" cy="738188"/>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964639" name="Object 31"/>
          <p:cNvGraphicFramePr>
            <a:graphicFrameLocks noChangeAspect="1"/>
          </p:cNvGraphicFramePr>
          <p:nvPr>
            <p:extLst>
              <p:ext uri="{D42A27DB-BD31-4B8C-83A1-F6EECF244321}">
                <p14:modId xmlns:p14="http://schemas.microsoft.com/office/powerpoint/2010/main" val="54805376"/>
              </p:ext>
            </p:extLst>
          </p:nvPr>
        </p:nvGraphicFramePr>
        <p:xfrm>
          <a:off x="-125727" y="2296037"/>
          <a:ext cx="7227679" cy="3606822"/>
        </p:xfrm>
        <a:graphic>
          <a:graphicData uri="http://schemas.openxmlformats.org/presentationml/2006/ole">
            <mc:AlternateContent xmlns:mc="http://schemas.openxmlformats.org/markup-compatibility/2006">
              <mc:Choice xmlns:v="urn:schemas-microsoft-com:vml" Requires="v">
                <p:oleObj spid="_x0000_s5136" name="Document" r:id="rId5" imgW="6584475" imgH="3761406" progId="Word.Document.8">
                  <p:embed/>
                </p:oleObj>
              </mc:Choice>
              <mc:Fallback>
                <p:oleObj name="Document" r:id="rId5" imgW="6584475" imgH="3761406"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5727" y="2296037"/>
                        <a:ext cx="7227679" cy="3606822"/>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377720604"/>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3.xml><?xml version="1.0" encoding="utf-8"?>
<a:theme xmlns:a="http://schemas.openxmlformats.org/drawingml/2006/main" name="2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97</TotalTime>
  <Words>478</Words>
  <Application>Microsoft Office PowerPoint</Application>
  <PresentationFormat>On-screen Show (4:3)</PresentationFormat>
  <Paragraphs>41</Paragraphs>
  <Slides>7</Slides>
  <Notes>6</Notes>
  <HiddenSlides>0</HiddenSlides>
  <MMClips>0</MMClips>
  <ScaleCrop>false</ScaleCrop>
  <HeadingPairs>
    <vt:vector size="8" baseType="variant">
      <vt:variant>
        <vt:lpstr>Fonts Used</vt:lpstr>
      </vt:variant>
      <vt:variant>
        <vt:i4>2</vt:i4>
      </vt:variant>
      <vt:variant>
        <vt:lpstr>Theme</vt:lpstr>
      </vt:variant>
      <vt:variant>
        <vt:i4>3</vt:i4>
      </vt:variant>
      <vt:variant>
        <vt:lpstr>Embedded OLE Servers</vt:lpstr>
      </vt:variant>
      <vt:variant>
        <vt:i4>1</vt:i4>
      </vt:variant>
      <vt:variant>
        <vt:lpstr>Slide Titles</vt:lpstr>
      </vt:variant>
      <vt:variant>
        <vt:i4>7</vt:i4>
      </vt:variant>
    </vt:vector>
  </HeadingPairs>
  <TitlesOfParts>
    <vt:vector size="13" baseType="lpstr">
      <vt:lpstr>Arial</vt:lpstr>
      <vt:lpstr>Calibri</vt:lpstr>
      <vt:lpstr>SEI_Template</vt:lpstr>
      <vt:lpstr>1_SEI_Template</vt:lpstr>
      <vt:lpstr>2_SEI_template</vt:lpstr>
      <vt:lpstr>Document</vt:lpstr>
      <vt:lpstr>A Discipline for  Software Engineering</vt:lpstr>
      <vt:lpstr>Document Markings</vt:lpstr>
      <vt:lpstr>Logic Specification Template -1</vt:lpstr>
      <vt:lpstr>Logic Specification Template -2</vt:lpstr>
      <vt:lpstr>Example Logic Template </vt:lpstr>
      <vt:lpstr>Using Pseudocode</vt:lpstr>
      <vt:lpstr>Logic Template Class Exercise -1 </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22</cp:revision>
  <cp:lastPrinted>2015-11-05T19:18:24Z</cp:lastPrinted>
  <dcterms:created xsi:type="dcterms:W3CDTF">2018-11-07T20:50:28Z</dcterms:created>
  <dcterms:modified xsi:type="dcterms:W3CDTF">2020-04-22T21:12:00Z</dcterms:modified>
</cp:coreProperties>
</file>